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62" r:id="rId3"/>
    <p:sldId id="263" r:id="rId4"/>
    <p:sldId id="257" r:id="rId5"/>
    <p:sldId id="258" r:id="rId6"/>
    <p:sldId id="259" r:id="rId7"/>
    <p:sldId id="260" r:id="rId8"/>
    <p:sldId id="261" r:id="rId9"/>
    <p:sldId id="264" r:id="rId10"/>
    <p:sldId id="265" r:id="rId11"/>
    <p:sldId id="26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6" d="100"/>
          <a:sy n="116" d="100"/>
        </p:scale>
        <p:origin x="-79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DDA385A5-0EA0-4829-AF4B-FCA92C93C0C4}"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C90A01-1155-40FC-B0BA-3DEF941C4032}" type="slidenum">
              <a:rPr lang="en-IN" smtClean="0"/>
              <a:t>‹#›</a:t>
            </a:fld>
            <a:endParaRPr lang="en-IN"/>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A385A5-0EA0-4829-AF4B-FCA92C93C0C4}"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C90A01-1155-40FC-B0BA-3DEF941C4032}"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A385A5-0EA0-4829-AF4B-FCA92C93C0C4}"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C90A01-1155-40FC-B0BA-3DEF941C4032}"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A385A5-0EA0-4829-AF4B-FCA92C93C0C4}" type="datetimeFigureOut">
              <a:rPr lang="en-IN" smtClean="0"/>
              <a:t>11-10-2023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C90A01-1155-40FC-B0BA-3DEF941C4032}"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DDA385A5-0EA0-4829-AF4B-FCA92C93C0C4}" type="datetimeFigureOut">
              <a:rPr lang="en-IN" smtClean="0"/>
              <a:t>11-10-2023</a:t>
            </a:fld>
            <a:endParaRPr lang="en-IN"/>
          </a:p>
        </p:txBody>
      </p:sp>
      <p:sp>
        <p:nvSpPr>
          <p:cNvPr id="91" name="Footer Placeholder 90"/>
          <p:cNvSpPr>
            <a:spLocks noGrp="1"/>
          </p:cNvSpPr>
          <p:nvPr>
            <p:ph type="ftr" sz="quarter" idx="11"/>
          </p:nvPr>
        </p:nvSpPr>
        <p:spPr/>
        <p:txBody>
          <a:bodyPr/>
          <a:lstStyle/>
          <a:p>
            <a:endParaRPr lang="en-IN"/>
          </a:p>
        </p:txBody>
      </p:sp>
      <p:sp>
        <p:nvSpPr>
          <p:cNvPr id="92" name="Slide Number Placeholder 91"/>
          <p:cNvSpPr>
            <a:spLocks noGrp="1"/>
          </p:cNvSpPr>
          <p:nvPr>
            <p:ph type="sldNum" sz="quarter" idx="12"/>
          </p:nvPr>
        </p:nvSpPr>
        <p:spPr/>
        <p:txBody>
          <a:bodyPr/>
          <a:lstStyle/>
          <a:p>
            <a:fld id="{71C90A01-1155-40FC-B0BA-3DEF941C4032}"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A385A5-0EA0-4829-AF4B-FCA92C93C0C4}" type="datetimeFigureOut">
              <a:rPr lang="en-IN" smtClean="0"/>
              <a:t>11-10-2023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C90A01-1155-40FC-B0BA-3DEF941C4032}"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A385A5-0EA0-4829-AF4B-FCA92C93C0C4}" type="datetimeFigureOut">
              <a:rPr lang="en-IN" smtClean="0"/>
              <a:t>11-10-2023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C90A01-1155-40FC-B0BA-3DEF941C4032}"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A385A5-0EA0-4829-AF4B-FCA92C93C0C4}" type="datetimeFigureOut">
              <a:rPr lang="en-IN" smtClean="0"/>
              <a:t>11-10-2023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1C90A01-1155-40FC-B0BA-3DEF941C4032}"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385A5-0EA0-4829-AF4B-FCA92C93C0C4}" type="datetimeFigureOut">
              <a:rPr lang="en-IN" smtClean="0"/>
              <a:t>11-10-2023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1C90A01-1155-40FC-B0BA-3DEF941C4032}"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DA385A5-0EA0-4829-AF4B-FCA92C93C0C4}" type="datetimeFigureOut">
              <a:rPr lang="en-IN" smtClean="0"/>
              <a:t>11-10-2023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C90A01-1155-40FC-B0BA-3DEF941C4032}" type="slidenum">
              <a:rPr lang="en-IN" smtClean="0"/>
              <a:t>‹#›</a:t>
            </a:fld>
            <a:endParaRPr lang="en-IN"/>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DDA385A5-0EA0-4829-AF4B-FCA92C93C0C4}" type="datetimeFigureOut">
              <a:rPr lang="en-IN" smtClean="0"/>
              <a:t>11-10-2023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C90A01-1155-40FC-B0BA-3DEF941C4032}" type="slidenum">
              <a:rPr lang="en-IN" smtClean="0"/>
              <a:t>‹#›</a:t>
            </a:fld>
            <a:endParaRPr lang="en-IN"/>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DDA385A5-0EA0-4829-AF4B-FCA92C93C0C4}" type="datetimeFigureOut">
              <a:rPr lang="en-IN" smtClean="0"/>
              <a:t>11-10-2023</a:t>
            </a:fld>
            <a:endParaRPr lang="en-IN"/>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IN"/>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71C90A01-1155-40FC-B0BA-3DEF941C4032}"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548680"/>
            <a:ext cx="7772400" cy="1470025"/>
          </a:xfrm>
        </p:spPr>
        <p:txBody>
          <a:bodyPr>
            <a:normAutofit fontScale="90000"/>
          </a:bodyPr>
          <a:lstStyle/>
          <a:p>
            <a:r>
              <a:rPr lang="en-US" sz="5400" dirty="0" smtClean="0">
                <a:latin typeface="Algerian" pitchFamily="82" charset="0"/>
              </a:rPr>
              <a:t>COVID – 19 CASE ANALYSIS</a:t>
            </a:r>
            <a:endParaRPr lang="en-IN" sz="5400" dirty="0">
              <a:latin typeface="Algerian" pitchFamily="82" charset="0"/>
            </a:endParaRPr>
          </a:p>
        </p:txBody>
      </p:sp>
      <p:sp>
        <p:nvSpPr>
          <p:cNvPr id="3" name="Subtitle 2"/>
          <p:cNvSpPr>
            <a:spLocks noGrp="1"/>
          </p:cNvSpPr>
          <p:nvPr>
            <p:ph type="subTitle" idx="1"/>
          </p:nvPr>
        </p:nvSpPr>
        <p:spPr>
          <a:xfrm>
            <a:off x="395536" y="2060848"/>
            <a:ext cx="6832848" cy="4320480"/>
          </a:xfrm>
        </p:spPr>
        <p:txBody>
          <a:bodyPr>
            <a:normAutofit/>
          </a:bodyPr>
          <a:lstStyle/>
          <a:p>
            <a:r>
              <a:rPr lang="en-US" dirty="0" smtClean="0">
                <a:solidFill>
                  <a:schemeClr val="bg1"/>
                </a:solidFill>
              </a:rPr>
              <a:t>TEAM LEADER</a:t>
            </a:r>
          </a:p>
          <a:p>
            <a:r>
              <a:rPr lang="en-US" dirty="0" smtClean="0"/>
              <a:t>R.VISHNU</a:t>
            </a:r>
          </a:p>
          <a:p>
            <a:r>
              <a:rPr lang="en-US" dirty="0" smtClean="0">
                <a:solidFill>
                  <a:schemeClr val="bg1"/>
                </a:solidFill>
              </a:rPr>
              <a:t>TEAM MEMBERS  </a:t>
            </a:r>
          </a:p>
          <a:p>
            <a:r>
              <a:rPr lang="en-US" dirty="0" smtClean="0"/>
              <a:t>P.VINOTH KUMAR</a:t>
            </a:r>
          </a:p>
          <a:p>
            <a:r>
              <a:rPr lang="en-US" dirty="0" smtClean="0"/>
              <a:t>S.SUJITH KUMAR</a:t>
            </a:r>
          </a:p>
          <a:p>
            <a:r>
              <a:rPr lang="en-US" dirty="0" smtClean="0"/>
              <a:t>C.PRIYA DHARSINI</a:t>
            </a:r>
          </a:p>
          <a:p>
            <a:r>
              <a:rPr lang="en-US" dirty="0" smtClean="0"/>
              <a:t>A.STEPHEN KOVIL PILLAI</a:t>
            </a:r>
            <a:endParaRPr lang="en-IN" dirty="0"/>
          </a:p>
        </p:txBody>
      </p:sp>
    </p:spTree>
    <p:extLst>
      <p:ext uri="{BB962C8B-B14F-4D97-AF65-F5344CB8AC3E}">
        <p14:creationId xmlns:p14="http://schemas.microsoft.com/office/powerpoint/2010/main" val="993492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08720"/>
            <a:ext cx="8229600" cy="4525963"/>
          </a:xfrm>
        </p:spPr>
        <p:txBody>
          <a:bodyPr/>
          <a:lstStyle/>
          <a:p>
            <a:pPr marL="0" indent="0">
              <a:buNone/>
            </a:pPr>
            <a:r>
              <a:rPr lang="en-US" dirty="0" smtClean="0">
                <a:solidFill>
                  <a:schemeClr val="bg1"/>
                </a:solidFill>
              </a:rPr>
              <a:t>Global </a:t>
            </a:r>
            <a:r>
              <a:rPr lang="en-US" dirty="0" err="1" smtClean="0">
                <a:solidFill>
                  <a:schemeClr val="bg1"/>
                </a:solidFill>
              </a:rPr>
              <a:t>covid</a:t>
            </a:r>
            <a:r>
              <a:rPr lang="en-US" dirty="0" smtClean="0">
                <a:solidFill>
                  <a:schemeClr val="bg1"/>
                </a:solidFill>
              </a:rPr>
              <a:t> overview</a:t>
            </a:r>
          </a:p>
          <a:p>
            <a:pPr marL="0" indent="0">
              <a:buNone/>
            </a:pPr>
            <a:r>
              <a:rPr lang="en-US" sz="1800" dirty="0"/>
              <a:t>  </a:t>
            </a:r>
            <a:r>
              <a:rPr lang="en-US" sz="1800" dirty="0" smtClean="0"/>
              <a:t>                   WHO provides a overview of the </a:t>
            </a:r>
          </a:p>
          <a:p>
            <a:pPr marL="0" indent="0">
              <a:buNone/>
            </a:pPr>
            <a:r>
              <a:rPr lang="en-US" sz="1800" dirty="0" smtClean="0"/>
              <a:t>World level corona.</a:t>
            </a:r>
          </a:p>
          <a:p>
            <a:pPr marL="0" indent="0">
              <a:buNone/>
            </a:pPr>
            <a:r>
              <a:rPr lang="en-US" sz="1800" dirty="0" smtClean="0"/>
              <a:t>                   Corona case – 696443247</a:t>
            </a:r>
          </a:p>
          <a:p>
            <a:pPr marL="0" indent="0">
              <a:buNone/>
            </a:pPr>
            <a:r>
              <a:rPr lang="en-US" sz="1800" dirty="0" smtClean="0"/>
              <a:t>                    Recovery cases – 689518130</a:t>
            </a:r>
          </a:p>
          <a:p>
            <a:pPr marL="0" indent="0">
              <a:buNone/>
            </a:pPr>
            <a:r>
              <a:rPr lang="en-US" sz="1800" dirty="0" smtClean="0"/>
              <a:t>                    Death rates - 6925117</a:t>
            </a:r>
            <a:endParaRPr lang="en-IN" sz="1800"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577" y="3356992"/>
            <a:ext cx="3495403" cy="223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577" y="836712"/>
            <a:ext cx="3240360" cy="207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descr="C:\Users\welcome\AppData\Local\Microsoft\Windows\INetCache\IE\EQF9XWIU\b5f0a720bc195e6f58c1dac8620e-1608799[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1640" y="3284984"/>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760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764704"/>
            <a:ext cx="8229600" cy="1143000"/>
          </a:xfrm>
        </p:spPr>
        <p:txBody>
          <a:bodyPr/>
          <a:lstStyle/>
          <a:p>
            <a:r>
              <a:rPr lang="en-US" dirty="0" smtClean="0">
                <a:solidFill>
                  <a:schemeClr val="bg1"/>
                </a:solidFill>
              </a:rPr>
              <a:t>CONCLUSION</a:t>
            </a:r>
            <a:endParaRPr lang="en-IN" dirty="0">
              <a:solidFill>
                <a:schemeClr val="bg1"/>
              </a:solidFill>
            </a:endParaRPr>
          </a:p>
        </p:txBody>
      </p:sp>
      <p:sp>
        <p:nvSpPr>
          <p:cNvPr id="3" name="Content Placeholder 2"/>
          <p:cNvSpPr>
            <a:spLocks noGrp="1"/>
          </p:cNvSpPr>
          <p:nvPr>
            <p:ph idx="1"/>
          </p:nvPr>
        </p:nvSpPr>
        <p:spPr>
          <a:xfrm>
            <a:off x="611560" y="1988840"/>
            <a:ext cx="8229600" cy="4525963"/>
          </a:xfrm>
        </p:spPr>
        <p:txBody>
          <a:bodyPr>
            <a:normAutofit/>
          </a:bodyPr>
          <a:lstStyle/>
          <a:p>
            <a:pPr marL="0" indent="0" algn="ctr">
              <a:buNone/>
            </a:pPr>
            <a:r>
              <a:rPr lang="en-US" sz="2800" dirty="0" smtClean="0"/>
              <a:t> The COVID-19 pandemic has had a significant impact on the world. It has highlighted the importance of preparedness, collaboration, and innovation. While the future outlook is uncertain, we have learned many lessons that will help us better prepare for future pandemics.</a:t>
            </a:r>
            <a:endParaRPr lang="en-IN" sz="2800" dirty="0"/>
          </a:p>
        </p:txBody>
      </p:sp>
      <p:pic>
        <p:nvPicPr>
          <p:cNvPr id="9218" name="Picture 2" descr="C:\Users\welcome\AppData\Local\Microsoft\Windows\INetCache\IE\9NSKO8IW\corona-virus-4881520_1280-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4293096"/>
            <a:ext cx="2155177"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198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764704"/>
            <a:ext cx="8229600" cy="5361459"/>
          </a:xfrm>
        </p:spPr>
        <p:txBody>
          <a:bodyPr>
            <a:normAutofit/>
          </a:bodyPr>
          <a:lstStyle/>
          <a:p>
            <a:pPr marL="0" indent="0">
              <a:buNone/>
            </a:pPr>
            <a:r>
              <a:rPr lang="en-US" sz="4400" dirty="0" smtClean="0">
                <a:solidFill>
                  <a:schemeClr val="bg1"/>
                </a:solidFill>
                <a:latin typeface="Algerian" pitchFamily="82" charset="0"/>
              </a:rPr>
              <a:t>COVID – 19</a:t>
            </a:r>
          </a:p>
          <a:p>
            <a:pPr marL="0" indent="0">
              <a:buNone/>
            </a:pPr>
            <a:r>
              <a:rPr lang="en-US" sz="2400" dirty="0" smtClean="0">
                <a:latin typeface="Bahnschrift SemiLight SemiConde" pitchFamily="34" charset="0"/>
              </a:rPr>
              <a:t>                           Coronavirus disease 2019 (COVID-19) is the official name given by the World Health Organization (WHO) to the disease caused by SARS-CoV-2, the new coronavirus that surfaced in Wuhan, China in 2019 and spread around the globe.</a:t>
            </a:r>
          </a:p>
          <a:p>
            <a:pPr marL="0" indent="0">
              <a:buNone/>
            </a:pPr>
            <a:endParaRPr lang="en-IN" sz="2400" dirty="0">
              <a:latin typeface="Bahnschrift SemiLight SemiConde" pitchFamily="34" charset="0"/>
            </a:endParaRPr>
          </a:p>
        </p:txBody>
      </p:sp>
      <p:pic>
        <p:nvPicPr>
          <p:cNvPr id="2050" name="Picture 2" descr="C:\Users\welcome\AppData\Local\Microsoft\Windows\INetCache\IE\6CT6HPPJ\COVID-19-May-202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7" y="3284984"/>
            <a:ext cx="4226655" cy="2988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666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4"/>
            <a:ext cx="4608512" cy="1296143"/>
          </a:xfrm>
        </p:spPr>
        <p:txBody>
          <a:bodyPr>
            <a:noAutofit/>
          </a:bodyPr>
          <a:lstStyle/>
          <a:p>
            <a:r>
              <a:rPr lang="en-US" sz="3200" dirty="0" smtClean="0">
                <a:solidFill>
                  <a:schemeClr val="bg1"/>
                </a:solidFill>
                <a:latin typeface="Algerian" pitchFamily="82" charset="0"/>
              </a:rPr>
              <a:t>TOPICS COVERED IN THIS PRESENTATION</a:t>
            </a:r>
            <a:endParaRPr lang="en-IN" sz="3200" dirty="0">
              <a:solidFill>
                <a:schemeClr val="bg1"/>
              </a:solidFill>
              <a:latin typeface="Algerian" pitchFamily="82" charset="0"/>
            </a:endParaRPr>
          </a:p>
        </p:txBody>
      </p:sp>
      <p:sp>
        <p:nvSpPr>
          <p:cNvPr id="5" name="Subtitle 4"/>
          <p:cNvSpPr>
            <a:spLocks noGrp="1"/>
          </p:cNvSpPr>
          <p:nvPr>
            <p:ph type="subTitle" idx="1"/>
          </p:nvPr>
        </p:nvSpPr>
        <p:spPr>
          <a:xfrm>
            <a:off x="107504" y="3068960"/>
            <a:ext cx="4563616" cy="1944216"/>
          </a:xfrm>
        </p:spPr>
        <p:txBody>
          <a:bodyPr>
            <a:normAutofit fontScale="55000" lnSpcReduction="20000"/>
          </a:bodyPr>
          <a:lstStyle/>
          <a:p>
            <a:r>
              <a:rPr lang="en-US" dirty="0" smtClean="0"/>
              <a:t>INTRODUCTION</a:t>
            </a:r>
          </a:p>
          <a:p>
            <a:r>
              <a:rPr lang="en-US" dirty="0" smtClean="0"/>
              <a:t>WHAT IS COVID-19?</a:t>
            </a:r>
          </a:p>
          <a:p>
            <a:r>
              <a:rPr lang="en-US" dirty="0" smtClean="0"/>
              <a:t>DATA EXTRACTION</a:t>
            </a:r>
          </a:p>
          <a:p>
            <a:r>
              <a:rPr lang="en-US" dirty="0" smtClean="0"/>
              <a:t>HANDLING THE MISSING VALUE</a:t>
            </a:r>
          </a:p>
          <a:p>
            <a:r>
              <a:rPr lang="en-US" dirty="0" smtClean="0"/>
              <a:t>DATA VISUALIZATION</a:t>
            </a:r>
          </a:p>
          <a:p>
            <a:r>
              <a:rPr lang="en-US" dirty="0" smtClean="0"/>
              <a:t>PIE CHART</a:t>
            </a:r>
          </a:p>
          <a:p>
            <a:r>
              <a:rPr lang="en-US" dirty="0" smtClean="0"/>
              <a:t>IMPACT OF COVID </a:t>
            </a:r>
          </a:p>
          <a:p>
            <a:r>
              <a:rPr lang="en-US" dirty="0" smtClean="0"/>
              <a:t>EVIDENCE OF COVID INFECTIONS</a:t>
            </a:r>
          </a:p>
          <a:p>
            <a:r>
              <a:rPr lang="en-US" dirty="0" smtClean="0"/>
              <a:t>GLOBAL COVID OVERVIEW</a:t>
            </a:r>
          </a:p>
          <a:p>
            <a:r>
              <a:rPr lang="en-US" dirty="0" smtClean="0"/>
              <a:t>CONCLUSION</a:t>
            </a:r>
            <a:endParaRPr lang="en-IN" dirty="0"/>
          </a:p>
        </p:txBody>
      </p:sp>
      <p:pic>
        <p:nvPicPr>
          <p:cNvPr id="4098"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5580112" y="1556792"/>
            <a:ext cx="3024187"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4604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79912" y="4052172"/>
            <a:ext cx="5184576" cy="1647056"/>
          </a:xfrm>
        </p:spPr>
        <p:txBody>
          <a:bodyPr>
            <a:normAutofit fontScale="90000"/>
          </a:bodyPr>
          <a:lstStyle/>
          <a:p>
            <a:pPr algn="l"/>
            <a:r>
              <a:rPr lang="en-US" sz="3100" b="1" dirty="0" smtClean="0">
                <a:solidFill>
                  <a:schemeClr val="bg1"/>
                </a:solidFill>
              </a:rPr>
              <a:t>WHAT IS COVID-19?</a:t>
            </a:r>
            <a:br>
              <a:rPr lang="en-US" sz="3100" b="1" dirty="0" smtClean="0">
                <a:solidFill>
                  <a:schemeClr val="bg1"/>
                </a:solidFill>
              </a:rPr>
            </a:br>
            <a:r>
              <a:rPr lang="en-US" sz="1600" dirty="0" smtClean="0"/>
              <a:t>                                    </a:t>
            </a:r>
            <a:r>
              <a:rPr lang="en-US" sz="1600" dirty="0" smtClean="0">
                <a:solidFill>
                  <a:schemeClr val="tx1"/>
                </a:solidFill>
                <a:latin typeface="Arial Black" pitchFamily="34" charset="0"/>
              </a:rPr>
              <a:t>COVID-19 is caused by the SARS-CoV-2 virus and was first identified in December 2019 in Wuhan, China. The virus quickly spread globally, leading to a pandemic. It primarily spreads through respiratory droplets and symptoms include fever, cough, and shortness of breath.</a:t>
            </a:r>
            <a:br>
              <a:rPr lang="en-US" sz="1600" dirty="0" smtClean="0">
                <a:solidFill>
                  <a:schemeClr val="tx1"/>
                </a:solidFill>
                <a:latin typeface="Arial Black" pitchFamily="34" charset="0"/>
              </a:rPr>
            </a:br>
            <a:endParaRPr lang="en-IN" sz="1600" dirty="0">
              <a:solidFill>
                <a:schemeClr val="tx1"/>
              </a:solidFill>
              <a:latin typeface="Arial Black" pitchFamily="34" charset="0"/>
            </a:endParaRPr>
          </a:p>
        </p:txBody>
      </p:sp>
      <p:sp>
        <p:nvSpPr>
          <p:cNvPr id="3" name="Content Placeholder 2"/>
          <p:cNvSpPr>
            <a:spLocks noGrp="1"/>
          </p:cNvSpPr>
          <p:nvPr>
            <p:ph idx="4294967295"/>
          </p:nvPr>
        </p:nvSpPr>
        <p:spPr>
          <a:xfrm>
            <a:off x="251520" y="1059267"/>
            <a:ext cx="5338763" cy="2376487"/>
          </a:xfrm>
        </p:spPr>
        <p:txBody>
          <a:bodyPr>
            <a:normAutofit fontScale="70000" lnSpcReduction="20000"/>
          </a:bodyPr>
          <a:lstStyle/>
          <a:p>
            <a:pPr marL="0" indent="0">
              <a:buNone/>
            </a:pPr>
            <a:r>
              <a:rPr lang="en-US" sz="3600" b="1" dirty="0" smtClean="0">
                <a:solidFill>
                  <a:schemeClr val="bg1"/>
                </a:solidFill>
              </a:rPr>
              <a:t>INTRODUCTION</a:t>
            </a:r>
          </a:p>
          <a:p>
            <a:pPr marL="0" indent="0">
              <a:buNone/>
            </a:pPr>
            <a:r>
              <a:rPr lang="en-US" sz="2900" dirty="0" smtClean="0"/>
              <a:t>                                         </a:t>
            </a:r>
            <a:r>
              <a:rPr lang="en-US" sz="2000" dirty="0" smtClean="0"/>
              <a:t>The COVID-19 pandemic, caused by the novel coronavirus SARS-CoV-2, has had a profound and lasting impact on global health, economies, and daily life. Since its emergence in late 2019, COVID-19 has spread rapidly across the world, leading to millions of infections and deaths. Understanding and analyzing the various aspects of this pandemic, such as its epidemiology, public health responses, medical developments, and societal consequences, is essential for both present and future preparedness.</a:t>
            </a:r>
          </a:p>
          <a:p>
            <a:pPr marL="0" indent="0">
              <a:buNone/>
            </a:pPr>
            <a:endParaRPr lang="en-US" sz="1800" dirty="0" smtClean="0"/>
          </a:p>
          <a:p>
            <a:pPr marL="0" indent="0">
              <a:buNone/>
            </a:pPr>
            <a:r>
              <a:rPr lang="en-US" sz="1800" dirty="0" smtClean="0"/>
              <a:t> </a:t>
            </a:r>
            <a:endParaRPr lang="en-IN" sz="1800" dirty="0" smtClean="0"/>
          </a:p>
          <a:p>
            <a:pPr marL="0" indent="0">
              <a:buNone/>
            </a:pPr>
            <a:endParaRPr lang="en-US" dirty="0" smtClean="0"/>
          </a:p>
        </p:txBody>
      </p:sp>
      <p:pic>
        <p:nvPicPr>
          <p:cNvPr id="1026" name="Picture 2" descr="C:\Users\welcome\AppData\Local\Microsoft\Windows\INetCache\IE\EQF9XWIU\Banner_COVID_zdroj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052736"/>
            <a:ext cx="294117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3523210"/>
            <a:ext cx="2376264" cy="2704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6271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85586" y="1484784"/>
            <a:ext cx="4536504" cy="2076739"/>
          </a:xfrm>
        </p:spPr>
        <p:txBody>
          <a:bodyPr>
            <a:normAutofit fontScale="90000"/>
          </a:bodyPr>
          <a:lstStyle/>
          <a:p>
            <a:pPr algn="l"/>
            <a:r>
              <a:rPr lang="en-US" sz="2700" dirty="0" smtClean="0">
                <a:solidFill>
                  <a:schemeClr val="bg1"/>
                </a:solidFill>
              </a:rPr>
              <a:t>HANDLING THE MISSING VALUES</a:t>
            </a:r>
            <a:br>
              <a:rPr lang="en-US" sz="2700" dirty="0" smtClean="0">
                <a:solidFill>
                  <a:schemeClr val="bg1"/>
                </a:solidFill>
              </a:rPr>
            </a:br>
            <a:r>
              <a:rPr lang="en-US" sz="1800" dirty="0" smtClean="0">
                <a:solidFill>
                  <a:schemeClr val="tx1"/>
                </a:solidFill>
                <a:latin typeface="Arial" pitchFamily="34" charset="0"/>
                <a:cs typeface="Arial" pitchFamily="34" charset="0"/>
              </a:rPr>
              <a:t>                      Filling the missing data with the mean or median value if it's a numerical variable. Filling the missing data with mode if it's a categorical value. Filling the numerical value with 0 or -999, or some other number that will not occur in the data</a:t>
            </a:r>
            <a:r>
              <a:rPr lang="en-US" sz="1800" dirty="0" smtClean="0"/>
              <a:t>.</a:t>
            </a:r>
            <a:br>
              <a:rPr lang="en-US" sz="1800" dirty="0" smtClean="0"/>
            </a:br>
            <a:endParaRPr lang="en-IN" dirty="0"/>
          </a:p>
        </p:txBody>
      </p:sp>
      <p:sp>
        <p:nvSpPr>
          <p:cNvPr id="3" name="Content Placeholder 2"/>
          <p:cNvSpPr>
            <a:spLocks noGrp="1"/>
          </p:cNvSpPr>
          <p:nvPr>
            <p:ph idx="4294967295"/>
          </p:nvPr>
        </p:nvSpPr>
        <p:spPr>
          <a:xfrm>
            <a:off x="323529" y="1052736"/>
            <a:ext cx="4176713" cy="1944687"/>
          </a:xfrm>
        </p:spPr>
        <p:txBody>
          <a:bodyPr>
            <a:normAutofit fontScale="92500" lnSpcReduction="10000"/>
          </a:bodyPr>
          <a:lstStyle/>
          <a:p>
            <a:pPr marL="0" indent="0">
              <a:buNone/>
            </a:pPr>
            <a:r>
              <a:rPr lang="en-US" sz="2800" dirty="0" smtClean="0">
                <a:solidFill>
                  <a:schemeClr val="bg1"/>
                </a:solidFill>
              </a:rPr>
              <a:t>DATA EXTRACTION</a:t>
            </a:r>
          </a:p>
          <a:p>
            <a:pPr marL="0" indent="0">
              <a:buNone/>
            </a:pPr>
            <a:r>
              <a:rPr lang="en-US" sz="1800" dirty="0"/>
              <a:t> </a:t>
            </a:r>
            <a:r>
              <a:rPr lang="en-US" sz="1800" dirty="0" smtClean="0"/>
              <a:t>              Data extraction is the process of obtaining raw data from a source and replicating that data somewhere else. The raw data can come from various sources, such as a database, Excel spreadsheet, an </a:t>
            </a:r>
            <a:r>
              <a:rPr lang="en-US" sz="1800" dirty="0" err="1" smtClean="0"/>
              <a:t>SaaS</a:t>
            </a:r>
            <a:r>
              <a:rPr lang="en-US" sz="1800" dirty="0" smtClean="0"/>
              <a:t> platform, web scraping, or others.</a:t>
            </a:r>
          </a:p>
          <a:p>
            <a:pPr marL="0" indent="0">
              <a:buNone/>
            </a:pPr>
            <a:endParaRPr lang="en-US" sz="1800" dirty="0"/>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192624" y="2775930"/>
            <a:ext cx="2113092" cy="3851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789040"/>
            <a:ext cx="4364534" cy="1825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4798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64" y="1196752"/>
            <a:ext cx="8229600" cy="1143000"/>
          </a:xfrm>
        </p:spPr>
        <p:txBody>
          <a:bodyPr>
            <a:noAutofit/>
          </a:bodyPr>
          <a:lstStyle/>
          <a:p>
            <a:r>
              <a:rPr lang="en-US" sz="3600" dirty="0" smtClean="0">
                <a:solidFill>
                  <a:schemeClr val="bg1"/>
                </a:solidFill>
              </a:rPr>
              <a:t>DATA VISUALIZATION</a:t>
            </a:r>
            <a:br>
              <a:rPr lang="en-US" sz="3600" dirty="0" smtClean="0">
                <a:solidFill>
                  <a:schemeClr val="bg1"/>
                </a:solidFill>
              </a:rPr>
            </a:br>
            <a:r>
              <a:rPr lang="en-US" sz="3600" dirty="0" smtClean="0">
                <a:solidFill>
                  <a:schemeClr val="bg1"/>
                </a:solidFill>
              </a:rPr>
              <a:t/>
            </a:r>
            <a:br>
              <a:rPr lang="en-US" sz="3600" dirty="0" smtClean="0">
                <a:solidFill>
                  <a:schemeClr val="bg1"/>
                </a:solidFill>
              </a:rPr>
            </a:br>
            <a:r>
              <a:rPr lang="en-US" sz="1400" dirty="0" smtClean="0">
                <a:latin typeface="Arial Black" pitchFamily="34" charset="0"/>
              </a:rPr>
              <a:t>Data visualization is the graphical representation of information and data. By using visual elements like charts, graphs, and maps, data visualization tools provide an accessible way to see and understand trends, outliers, and patterns in data</a:t>
            </a:r>
            <a:br>
              <a:rPr lang="en-US" sz="1400" dirty="0" smtClean="0">
                <a:latin typeface="Arial Black" pitchFamily="34" charset="0"/>
              </a:rPr>
            </a:br>
            <a:endParaRPr lang="en-IN" sz="1400" dirty="0">
              <a:latin typeface="Arial Black" pitchFamily="34" charset="0"/>
            </a:endParaRPr>
          </a:p>
        </p:txBody>
      </p:sp>
      <p:sp>
        <p:nvSpPr>
          <p:cNvPr id="6" name="Content Placeholder 5"/>
          <p:cNvSpPr>
            <a:spLocks noGrp="1"/>
          </p:cNvSpPr>
          <p:nvPr>
            <p:ph sz="half" idx="1"/>
          </p:nvPr>
        </p:nvSpPr>
        <p:spPr>
          <a:xfrm>
            <a:off x="395536" y="4941168"/>
            <a:ext cx="4100264" cy="1184995"/>
          </a:xfrm>
        </p:spPr>
        <p:txBody>
          <a:bodyPr/>
          <a:lstStyle/>
          <a:p>
            <a:pPr marL="0" indent="0">
              <a:buNone/>
            </a:pPr>
            <a:endParaRPr lang="en-US" dirty="0" smtClean="0"/>
          </a:p>
          <a:p>
            <a:pPr marL="0" indent="0">
              <a:buNone/>
            </a:pPr>
            <a:endParaRPr lang="en-IN"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168" y="2211481"/>
            <a:ext cx="3912580" cy="208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4396608"/>
            <a:ext cx="3888432" cy="218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1704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476672"/>
            <a:ext cx="4896544" cy="275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6746" y="3612086"/>
            <a:ext cx="5049330" cy="27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5819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4525963"/>
          </a:xfrm>
        </p:spPr>
        <p:txBody>
          <a:bodyPr/>
          <a:lstStyle/>
          <a:p>
            <a:pPr marL="0" indent="0">
              <a:buNone/>
            </a:pPr>
            <a:r>
              <a:rPr lang="en-US" dirty="0" smtClean="0">
                <a:solidFill>
                  <a:schemeClr val="bg1"/>
                </a:solidFill>
                <a:latin typeface="Algerian" pitchFamily="82" charset="0"/>
              </a:rPr>
              <a:t>PIE CHART</a:t>
            </a:r>
            <a:endParaRPr lang="en-IN" dirty="0">
              <a:solidFill>
                <a:schemeClr val="bg1"/>
              </a:solidFill>
              <a:latin typeface="Algerian" pitchFamily="82"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106" y="1340768"/>
            <a:ext cx="6696744" cy="1524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3212976"/>
            <a:ext cx="674370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59099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92696"/>
            <a:ext cx="8229600" cy="4525963"/>
          </a:xfrm>
        </p:spPr>
        <p:txBody>
          <a:bodyPr>
            <a:normAutofit/>
          </a:bodyPr>
          <a:lstStyle/>
          <a:p>
            <a:pPr marL="0" indent="0">
              <a:buNone/>
            </a:pPr>
            <a:endParaRPr lang="en-US" dirty="0" smtClean="0"/>
          </a:p>
          <a:p>
            <a:pPr marL="0" indent="0">
              <a:buNone/>
            </a:pPr>
            <a:r>
              <a:rPr lang="en-US" dirty="0" smtClean="0">
                <a:solidFill>
                  <a:schemeClr val="bg1"/>
                </a:solidFill>
              </a:rPr>
              <a:t>IMPACTS BY CORONA</a:t>
            </a:r>
          </a:p>
          <a:p>
            <a:pPr marL="0" indent="0">
              <a:buNone/>
            </a:pPr>
            <a:r>
              <a:rPr lang="en-US" sz="2000" dirty="0" smtClean="0"/>
              <a:t>                           The rapid spread of the COVID-19 pandemic has led to a high death rate and, therefore, negatively impacts mental health, thus causing social concerns due to government restrictions (confinement, curfew, etc.)</a:t>
            </a:r>
          </a:p>
          <a:p>
            <a:pPr marL="0" indent="0">
              <a:buNone/>
            </a:pPr>
            <a:endParaRPr lang="en-US" dirty="0" smtClean="0"/>
          </a:p>
          <a:p>
            <a:pPr marL="0" indent="0" algn="just">
              <a:buNone/>
            </a:pPr>
            <a:r>
              <a:rPr lang="en-US" dirty="0" smtClean="0">
                <a:solidFill>
                  <a:schemeClr val="bg1"/>
                </a:solidFill>
              </a:rPr>
              <a:t>EVIDENCE OF COVID INFECTION</a:t>
            </a:r>
          </a:p>
          <a:p>
            <a:pPr algn="just"/>
            <a:r>
              <a:rPr lang="en-US" sz="2000" dirty="0" smtClean="0"/>
              <a:t>Fever or chills</a:t>
            </a:r>
          </a:p>
          <a:p>
            <a:pPr algn="just"/>
            <a:r>
              <a:rPr lang="en-US" sz="2000" dirty="0" smtClean="0"/>
              <a:t>Cough</a:t>
            </a:r>
          </a:p>
          <a:p>
            <a:pPr algn="just"/>
            <a:r>
              <a:rPr lang="en-US" sz="2000" dirty="0" smtClean="0"/>
              <a:t>Shortness of breath or difficulty breathing</a:t>
            </a:r>
          </a:p>
          <a:p>
            <a:pPr algn="just"/>
            <a:endParaRPr lang="en-US" sz="2000" dirty="0" smtClean="0"/>
          </a:p>
          <a:p>
            <a:pPr marL="0" indent="0">
              <a:buNone/>
            </a:pPr>
            <a:endParaRPr lang="en-US" dirty="0" smtClean="0"/>
          </a:p>
          <a:p>
            <a:pPr marL="0" indent="0">
              <a:buNone/>
            </a:pPr>
            <a:endParaRPr lang="en-IN"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2996952"/>
            <a:ext cx="3103630"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856548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187</TotalTime>
  <Words>381</Words>
  <Application>Microsoft Office PowerPoint</Application>
  <PresentationFormat>On-screen Show (4:3)</PresentationFormat>
  <Paragraphs>48</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Thatch</vt:lpstr>
      <vt:lpstr>COVID – 19 CASE ANALYSIS</vt:lpstr>
      <vt:lpstr>PowerPoint Presentation</vt:lpstr>
      <vt:lpstr>TOPICS COVERED IN THIS PRESENTATION</vt:lpstr>
      <vt:lpstr>WHAT IS COVID-19?                                     COVID-19 is caused by the SARS-CoV-2 virus and was first identified in December 2019 in Wuhan, China. The virus quickly spread globally, leading to a pandemic. It primarily spreads through respiratory droplets and symptoms include fever, cough, and shortness of breath. </vt:lpstr>
      <vt:lpstr>HANDLING THE MISSING VALUES                       Filling the missing data with the mean or median value if it's a numerical variable. Filling the missing data with mode if it's a categorical value. Filling the numerical value with 0 or -999, or some other number that will not occur in the data. </vt:lpstr>
      <vt:lpstr>DATA VISUALIZATION  Data visualization is the graphical representation of information and data. By using visual elements like charts, graphs, and maps, data visualization tools provide an accessible way to see and understand trends, outliers, and patterns in data </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 19 CASE ANALYSIS</dc:title>
  <dc:creator>welcome</dc:creator>
  <cp:lastModifiedBy>welcome</cp:lastModifiedBy>
  <cp:revision>17</cp:revision>
  <dcterms:created xsi:type="dcterms:W3CDTF">2023-10-11T14:56:27Z</dcterms:created>
  <dcterms:modified xsi:type="dcterms:W3CDTF">2023-10-11T18:03:46Z</dcterms:modified>
</cp:coreProperties>
</file>